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71763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— Superstore Sales (2011–2014)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217670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Data-driven review of four years of transactional sales to uncover trends, regional dynamics, category performance, and profitability drivers. Audience: business analysts and retail managers. This deck summarizes findings, evidence, and concrete recommendations to guide pricing, inventory, and regional strategy.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" y="2838926"/>
            <a:ext cx="4962644" cy="25516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746885"/>
            <a:ext cx="553045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next steps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324124" y="2676882"/>
            <a:ext cx="746855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Superstore EDA shows sustained revenue growth, clear seasonality, and concentrated revenue in high-ticket sub-categories. Primary risks: margin erosion from undisciplined discounts and uneven regional performance. Next steps: operationalize margin-aware promotions, pilot targeted investments in high-growth sub-categories, and implement region-specific merchandising tests. Establish measurement cadence (monthly sales, AAGR, margin by SKU) to monitor impact.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324124" y="4922758"/>
            <a:ext cx="7468553" cy="1559957"/>
          </a:xfrm>
          <a:prstGeom prst="roundRect">
            <a:avLst>
              <a:gd name="adj" fmla="val 2014"/>
            </a:avLst>
          </a:prstGeom>
          <a:solidFill>
            <a:srgbClr val="49042A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55" y="5229701"/>
            <a:ext cx="261818" cy="2094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04804" y="5184458"/>
            <a:ext cx="657844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Proposed immediate actions: 1) Run a 90-day discount audit for tables/bookcases, 2) Increase safety stock for Sep &amp; Nov–Dec peaks, 3) Launch a West-region expansion pilot for top phone SKUs.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44616"/>
            <a:ext cx="587382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this analysis matters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574613"/>
            <a:ext cx="746855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Retailers operate in a data-rich but fast-moving market. This EDA translates transactional records into actionable insights on seasonality, high-value products, regional demand, and margin sensitivity. The goal: support decisions that improve forecasting, protect margins, and prioritize investments in high-growth segments. Key business questions: total sales trends, top-performing categories, regional differences, and profitability drivers.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12" y="261818"/>
            <a:ext cx="5291376" cy="20945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170998"/>
            <a:ext cx="861560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 temporal trends &amp; seasonality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837724" y="5100995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increased overall from 2011–2014 with uneven growth: 2013 strongest, 2012 weakest. Clear seasonality: strong year-end peaks (Nov–Dec) and a recurring September uplift (academic/office buying). Monthly volatility spikes in March, September, and October indicate promotional or demand shocks that require forecasting adjustments.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37724" y="6341745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Implications: align inventory and promotions to September and holiday peaks, use volatility windows to stress-test fulfillment and promotions.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79458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 patterns — volatility and central tendency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24124" y="2925366"/>
            <a:ext cx="3629501" cy="2192655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33555" y="313479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Trend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33555" y="3568422"/>
            <a:ext cx="3210639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Upward trajectory across four years but punctuated by intermittent dips (notably 2012).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3056" y="2925366"/>
            <a:ext cx="3629620" cy="2192655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372487" y="313479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Volatility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72487" y="3568422"/>
            <a:ext cx="321075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standard deviation during early 2011 and late 2013 — periods that require flexible supply planning and promotional controls.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24124" y="5327452"/>
            <a:ext cx="7468553" cy="1522571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33555" y="553688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533555" y="5970508"/>
            <a:ext cx="704969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Incorporate volatility bands into forecasts and maintain safety stock for Nov–Dec and September surges.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51328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&amp; sub-category revenue leaders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597235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revenue drivers: Phones (Technology), Chairs (Furniture), Storage (Office Supplies). High-ticket items dominate total revenue; lower-priced volumes contribute less to dollar sales despite higher transaction counts in some segments. Low performers by revenue include copiers, furnishings, and fasteners.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5173028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implication: prioritize merchandising, supplier negotiation, and inventory for high-ticket sub-categories while evaluating promotional mechanics for low-margin items.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71763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Year-over-year and regional distribution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217670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Regional snapshot: West leads in total sales and fastest AAGR, East shows steady growth and stability, Central and South lag. 2012 dip concentrated in South and West; recovery across all regions begins 2013. Regional patterns suggest market maturity differences and demand heterogeneity that justify differentiated regional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18849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Profitability overview — margins &amp; discount impact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764756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Aggregate profit margins stayed above 10% (2011:10.23%, 2012:13.10%, 2013:13.43%, 2014:12.74%). Top profit contributors: Phones, Chairs, Binders. Minimal contributors: Machines, Bookcases, Fasteners. Discounting materially eroded margins—tables moved toward negative profitability post-discount in multiple periods.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37724" y="5340548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Action: enforce margin-aware discount thresholds and track promo lift versus margin erosion at the SKU/sub-category level.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5416"/>
            <a:ext cx="718732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Sub-category growth dynamics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410188"/>
            <a:ext cx="1201579" cy="7425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1121" y="341018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Supplies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301121" y="3843814"/>
            <a:ext cx="2680335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average annual growth — consider increased inventory, targeted promotions, and improved shelf availability to capture momentum.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74" y="3410188"/>
            <a:ext cx="1201579" cy="7425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06672" y="341018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Copiers &amp; Appliances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706672" y="3843814"/>
            <a:ext cx="268033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growth but lower volume; invest selectively in marketing and service bundles to maximize margin capture.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25" y="3410188"/>
            <a:ext cx="1201698" cy="7425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12341" y="341018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Chairs &amp; Furnishings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1112341" y="3843814"/>
            <a:ext cx="268033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revenue but slow growth — reassess product lifecycle and promotional elasticity to avoid margin leakage from price-driven promotions.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3510"/>
            <a:ext cx="920031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strategic recommendations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448282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81300"/>
            <a:ext cx="4178618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931676"/>
            <a:ext cx="268343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Optimize discounting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37724" y="3365302"/>
            <a:ext cx="417861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Move from volume-based blanket discounts to margin-aware rules by sub-category; protect high-margin SKUs and avoid negative-margin promotions.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25772" y="2448282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72" y="2781300"/>
            <a:ext cx="4178737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25772" y="2931676"/>
            <a:ext cx="400061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Invest in high-growth categories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25772" y="3365302"/>
            <a:ext cx="4178737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Allocate marketing and inventory to Supplies, Copiers, and Appliances to capture accelerating demand and economies of scale.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613940" y="2448282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40" y="2781300"/>
            <a:ext cx="4178737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13940" y="2931676"/>
            <a:ext cx="288619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Region-specific tactics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613940" y="3365302"/>
            <a:ext cx="4178737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Scale successful West/East programs; design tailored assortments and promotions for the South to stimulate demand where penetration is lower.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37724" y="5071943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84006"/>
            <a:ext cx="6372701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724" y="5555337"/>
            <a:ext cx="364390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Strengthen seasonal planning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837724" y="5988963"/>
            <a:ext cx="637270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Embed September and year-end peaks into supply planning and campaign calendars; use volatility buffers for high-variance months.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419856" y="5071943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856" y="5384006"/>
            <a:ext cx="6372820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9856" y="5555337"/>
            <a:ext cx="402776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 Enhance profitability monitoring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7419856" y="5988963"/>
            <a:ext cx="63728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transaction-level margin tracking and alerting to detect loss-making orders and prevent systemic cross-subsidization.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2026-02-08T10:10:31Z</dcterms:created>
  <dcterms:modified xsi:type="dcterms:W3CDTF">2026-02-08T10:10:31Z</dcterms:modified>
</cp:coreProperties>
</file>